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358" r:id="rId5"/>
    <p:sldId id="359" r:id="rId6"/>
    <p:sldId id="322" r:id="rId7"/>
    <p:sldId id="323" r:id="rId8"/>
    <p:sldId id="324" r:id="rId9"/>
    <p:sldId id="258" r:id="rId10"/>
    <p:sldId id="259" r:id="rId11"/>
    <p:sldId id="325" r:id="rId12"/>
    <p:sldId id="260" r:id="rId13"/>
    <p:sldId id="360" r:id="rId14"/>
    <p:sldId id="261" r:id="rId15"/>
    <p:sldId id="262" r:id="rId16"/>
    <p:sldId id="263" r:id="rId17"/>
    <p:sldId id="361" r:id="rId18"/>
    <p:sldId id="362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6" r:id="rId30"/>
    <p:sldId id="277" r:id="rId31"/>
    <p:sldId id="326" r:id="rId32"/>
    <p:sldId id="280" r:id="rId33"/>
    <p:sldId id="327" r:id="rId34"/>
    <p:sldId id="281" r:id="rId35"/>
    <p:sldId id="282" r:id="rId36"/>
    <p:sldId id="328" r:id="rId37"/>
    <p:sldId id="329" r:id="rId38"/>
    <p:sldId id="330" r:id="rId39"/>
    <p:sldId id="284" r:id="rId40"/>
    <p:sldId id="285" r:id="rId41"/>
    <p:sldId id="286" r:id="rId42"/>
    <p:sldId id="288" r:id="rId43"/>
    <p:sldId id="290" r:id="rId44"/>
    <p:sldId id="291" r:id="rId45"/>
    <p:sldId id="293" r:id="rId46"/>
    <p:sldId id="294" r:id="rId47"/>
    <p:sldId id="296" r:id="rId48"/>
    <p:sldId id="297" r:id="rId49"/>
    <p:sldId id="300" r:id="rId50"/>
    <p:sldId id="301" r:id="rId51"/>
    <p:sldId id="302" r:id="rId52"/>
    <p:sldId id="306" r:id="rId53"/>
    <p:sldId id="331" r:id="rId54"/>
    <p:sldId id="332" r:id="rId55"/>
    <p:sldId id="333" r:id="rId56"/>
    <p:sldId id="334" r:id="rId57"/>
    <p:sldId id="313" r:id="rId58"/>
    <p:sldId id="335" r:id="rId59"/>
    <p:sldId id="314" r:id="rId60"/>
    <p:sldId id="336" r:id="rId61"/>
    <p:sldId id="316" r:id="rId62"/>
    <p:sldId id="356" r:id="rId63"/>
    <p:sldId id="303" r:id="rId64"/>
    <p:sldId id="343" r:id="rId65"/>
    <p:sldId id="307" r:id="rId66"/>
    <p:sldId id="348" r:id="rId67"/>
    <p:sldId id="349" r:id="rId68"/>
    <p:sldId id="309" r:id="rId69"/>
    <p:sldId id="350" r:id="rId70"/>
    <p:sldId id="351" r:id="rId71"/>
    <p:sldId id="310" r:id="rId72"/>
    <p:sldId id="355" r:id="rId73"/>
    <p:sldId id="357" r:id="rId74"/>
    <p:sldId id="318" r:id="rId75"/>
    <p:sldId id="363" r:id="rId76"/>
    <p:sldId id="317" r:id="rId77"/>
    <p:sldId id="321" r:id="rId7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367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4141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120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5333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797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52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55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534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71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3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367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8DFF9-D0A5-4BF9-B42F-97D3376EC28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5E947-567B-4850-B4D2-CA50C66D3F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326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Уровень компоновки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ru-RU" dirty="0" smtClean="0"/>
              <a:t>Компоновка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Сетка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Цвет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Шрифт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7911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Деление композиции на трети – простой способ применения «золотого сечения» без точных расчетов.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3" y="3162072"/>
            <a:ext cx="5314950" cy="354108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150" y="3143596"/>
            <a:ext cx="5354467" cy="355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Правило третей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51" y="1524000"/>
            <a:ext cx="5161756" cy="51617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38" t="9671" b="5787"/>
          <a:stretch/>
        </p:blipFill>
        <p:spPr>
          <a:xfrm>
            <a:off x="5853319" y="493486"/>
            <a:ext cx="5843803" cy="268247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9963" b="5641"/>
          <a:stretch/>
        </p:blipFill>
        <p:spPr>
          <a:xfrm>
            <a:off x="5717334" y="3841355"/>
            <a:ext cx="5979788" cy="273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Сетка «960»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06" y="2143919"/>
            <a:ext cx="6620058" cy="354250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470535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К наиболее популярным инструментам для расположения компонентов сайта относятся шаблоны и эскизные листы, построенные по системе «Сетка 960».</a:t>
            </a:r>
          </a:p>
          <a:p>
            <a:pPr lvl="1"/>
            <a:r>
              <a:rPr lang="ru-RU" dirty="0" smtClean="0"/>
              <a:t>960 делится на 3, 4, 5, 6, 8, 10, 12, 15 и 16… </a:t>
            </a:r>
          </a:p>
          <a:p>
            <a:pPr lvl="1"/>
            <a:r>
              <a:rPr lang="ru-RU" dirty="0" smtClean="0"/>
              <a:t>Получились макеты страниц с 12, 16 и 24 столбцами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838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.pinimg.com/736x/1e/ea/a1/1eeaa15746ea0f741661de7c46818c5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74" y="198438"/>
            <a:ext cx="9331325" cy="655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23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338530" y="1825624"/>
            <a:ext cx="5510570" cy="479424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 smtClean="0"/>
              <a:t>«Система сеток – это инструмент, который ничего не гарантирует. Ее можно применять несколькими способами, и каждый дизайнер может с ее помощью найти решение, соответствующее его персональному стилю. Но любой дизайнер должен научится управлять сеткой. Это искусство требует практики»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i="1" dirty="0" smtClean="0"/>
              <a:t>Йозеф Мюллер-</a:t>
            </a:r>
            <a:r>
              <a:rPr lang="ru-RU" i="1" dirty="0" err="1" smtClean="0"/>
              <a:t>Брокман</a:t>
            </a:r>
            <a:r>
              <a:rPr lang="ru-RU" i="1" dirty="0" smtClean="0"/>
              <a:t>, </a:t>
            </a:r>
            <a:br>
              <a:rPr lang="ru-RU" i="1" dirty="0" smtClean="0"/>
            </a:br>
            <a:r>
              <a:rPr lang="ru-RU" i="1" dirty="0" smtClean="0"/>
              <a:t>«Системы сеток в графическом дизайне»</a:t>
            </a:r>
            <a:endParaRPr lang="ru-RU" i="1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" y="444499"/>
            <a:ext cx="6224231" cy="61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0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2" y="1985664"/>
            <a:ext cx="5237267" cy="34071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45" y="2325871"/>
            <a:ext cx="6136155" cy="2867599"/>
          </a:xfrm>
          <a:prstGeom prst="rect">
            <a:avLst/>
          </a:prstGeom>
        </p:spPr>
      </p:pic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Симметрия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44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Асимметрия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27" y="1420382"/>
            <a:ext cx="5972331" cy="411364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4" y="218067"/>
            <a:ext cx="3967639" cy="2404630"/>
          </a:xfrm>
          <a:prstGeom prst="rect">
            <a:avLst/>
          </a:prstGeom>
        </p:spPr>
      </p:pic>
      <p:pic>
        <p:nvPicPr>
          <p:cNvPr id="7" name="Объект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58" y="250666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20889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49" y="368300"/>
            <a:ext cx="10808551" cy="607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5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1" y="393700"/>
            <a:ext cx="11595100" cy="628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1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Повторяемость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429" y="1028700"/>
            <a:ext cx="4667891" cy="17190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429" y="3872707"/>
            <a:ext cx="4853084" cy="164703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90688"/>
            <a:ext cx="60198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Компоновка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569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Контраст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4010025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Контраст определяется как непосредственное соседство непохожих графических элементов и является наиболее распространенным средством акцентирования в макете страницы. </a:t>
            </a:r>
          </a:p>
          <a:p>
            <a:r>
              <a:rPr lang="ru-RU" dirty="0" smtClean="0"/>
              <a:t>Чем больше разница между элементом и окружением, тем сильнее будет выделяться этот элемент.</a:t>
            </a:r>
          </a:p>
          <a:p>
            <a:r>
              <a:rPr lang="ru-RU" dirty="0" smtClean="0"/>
              <a:t>Контраст: по цвету, по размеру, по очертаниям. 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963" y="1690688"/>
            <a:ext cx="7042403" cy="391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Макеты: навигация слева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4800600"/>
            <a:ext cx="10515600" cy="1376362"/>
          </a:xfrm>
        </p:spPr>
        <p:txBody>
          <a:bodyPr/>
          <a:lstStyle/>
          <a:p>
            <a:r>
              <a:rPr lang="ru-RU" dirty="0" smtClean="0"/>
              <a:t>Навигация слева – классический пример: узкий левый столбец и широкий правый.</a:t>
            </a:r>
          </a:p>
          <a:p>
            <a:r>
              <a:rPr lang="ru-RU" dirty="0" smtClean="0"/>
              <a:t>Недостатки: воспринимаются недостаточно «креативно».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95034"/>
            <a:ext cx="10915650" cy="34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правом столбце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1" y="1403682"/>
            <a:ext cx="10643678" cy="3396918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Основная навигация справа, основной контент слева –новостные сайты, некоторые социальные сети (где не все элементы можно разместить на верхней информационной панели).</a:t>
            </a:r>
          </a:p>
        </p:txBody>
      </p:sp>
    </p:spTree>
    <p:extLst>
      <p:ext uri="{BB962C8B-B14F-4D97-AF65-F5344CB8AC3E}">
        <p14:creationId xmlns:p14="http://schemas.microsoft.com/office/powerpoint/2010/main" val="154103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 в трех столбцах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2094"/>
            <a:ext cx="10369289" cy="3155156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4800600"/>
            <a:ext cx="10515600" cy="13763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… используется для сайтов, обладающих обширной навигацией и содержащих небольшие информационные фрагменты и массу рекламы. </a:t>
            </a:r>
          </a:p>
          <a:p>
            <a:r>
              <a:rPr lang="ru-RU" dirty="0" smtClean="0"/>
              <a:t>Не забывать о «негативном пространстве».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65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Полезные ссылки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— http://unmatchedstyle.com/. На этом сайте есть масса отличных CSS-галерей.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 более разборчив, чем другие подобные галереи. Кроме того,  здесь публикуются интересные </a:t>
            </a:r>
            <a:r>
              <a:rPr lang="ru-RU" dirty="0" err="1" smtClean="0"/>
              <a:t>видеоподкасты</a:t>
            </a:r>
            <a:r>
              <a:rPr lang="ru-RU" dirty="0" smtClean="0"/>
              <a:t> и интервью.</a:t>
            </a:r>
          </a:p>
          <a:p>
            <a:r>
              <a:rPr lang="ru-RU" dirty="0" smtClean="0"/>
              <a:t>CSS </a:t>
            </a:r>
            <a:r>
              <a:rPr lang="ru-RU" dirty="0" err="1" smtClean="0"/>
              <a:t>Drive</a:t>
            </a:r>
            <a:r>
              <a:rPr lang="ru-RU" dirty="0" smtClean="0"/>
              <a:t> — http://cssdrive.com/. Как и </a:t>
            </a:r>
            <a:r>
              <a:rPr lang="ru-RU" dirty="0" err="1" smtClean="0"/>
              <a:t>Unmatched</a:t>
            </a:r>
            <a:r>
              <a:rPr lang="ru-RU" dirty="0" smtClean="0"/>
              <a:t> </a:t>
            </a:r>
            <a:r>
              <a:rPr lang="ru-RU" dirty="0" err="1" smtClean="0"/>
              <a:t>Style</a:t>
            </a:r>
            <a:r>
              <a:rPr lang="ru-RU" dirty="0" smtClean="0"/>
              <a:t>, CSS </a:t>
            </a:r>
            <a:r>
              <a:rPr lang="ru-RU" dirty="0" err="1" smtClean="0"/>
              <a:t>Drive</a:t>
            </a:r>
            <a:r>
              <a:rPr lang="ru-RU" dirty="0" smtClean="0"/>
              <a:t> — это CSS-галерея. Особенность данного сайта заключается в том, что на нем </a:t>
            </a:r>
            <a:r>
              <a:rPr lang="ru-RU" dirty="0" err="1" smtClean="0"/>
              <a:t>проде</a:t>
            </a:r>
            <a:r>
              <a:rPr lang="ru-RU" dirty="0" smtClean="0"/>
              <a:t>- лана большая работа по классификации представленных сайтов по различным цветовым схемам и вариантам макетов.</a:t>
            </a:r>
          </a:p>
          <a:p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— http://designmeltdown.com/. Патрик Мак-Нейл собрал и каталогизировал тысячи интересных образцов веб-дизайна. С тех пор сайт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Meltdown</a:t>
            </a:r>
            <a:r>
              <a:rPr lang="ru-RU" dirty="0" smtClean="0"/>
              <a:t> остается великолепным источником вдохновения.</a:t>
            </a:r>
          </a:p>
          <a:p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http://patterntap.com/.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 — это галерея образцов интерфейса, а не целых сайтов. Здесь вы найдете коллекции навигационных стилей, контактных форм, вариантов разбивки на страницы, закладки и многое другое.</a:t>
            </a:r>
          </a:p>
          <a:p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http://developer.yahoo.com/ypatterns/. Этот сайт похож на </a:t>
            </a:r>
            <a:r>
              <a:rPr lang="ru-RU" dirty="0" err="1" smtClean="0"/>
              <a:t>Patterns</a:t>
            </a:r>
            <a:r>
              <a:rPr lang="ru-RU" dirty="0" smtClean="0"/>
              <a:t> </a:t>
            </a:r>
            <a:r>
              <a:rPr lang="ru-RU" dirty="0" err="1" smtClean="0"/>
              <a:t>Tap</a:t>
            </a:r>
            <a:r>
              <a:rPr lang="ru-RU" dirty="0" smtClean="0"/>
              <a:t>, но на нем представлено меньше примеров и вариантов. </a:t>
            </a:r>
            <a:r>
              <a:rPr lang="ru-RU" dirty="0" err="1" smtClean="0"/>
              <a:t>Yahoo</a:t>
            </a:r>
            <a:r>
              <a:rPr lang="ru-RU" dirty="0" smtClean="0"/>
              <a:t> </a:t>
            </a:r>
            <a:r>
              <a:rPr lang="ru-RU" dirty="0" err="1" smtClean="0"/>
              <a:t>Design</a:t>
            </a:r>
            <a:r>
              <a:rPr lang="ru-RU" dirty="0" smtClean="0"/>
              <a:t> </a:t>
            </a:r>
            <a:r>
              <a:rPr lang="ru-RU" dirty="0" err="1" smtClean="0"/>
              <a:t>Pattern</a:t>
            </a:r>
            <a:r>
              <a:rPr lang="ru-RU" dirty="0" smtClean="0"/>
              <a:t> </a:t>
            </a:r>
            <a:r>
              <a:rPr lang="ru-RU" dirty="0" err="1" smtClean="0"/>
              <a:t>Library</a:t>
            </a:r>
            <a:r>
              <a:rPr lang="ru-RU" dirty="0" smtClean="0"/>
              <a:t> — отличное место, где можно узнать многое о стандартных элементах пользовательского интерфейса.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511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Журнальный стиль без навигации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690688"/>
            <a:ext cx="8077200" cy="484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Минимализм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10258425" cy="403240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838200" y="5686425"/>
            <a:ext cx="10515600" cy="991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Ориентировка на «журнальный стиль» и желание обойтись без стандартных элементов.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33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Фиксированная ширина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381903"/>
            <a:ext cx="9067800" cy="29785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5" y="4277782"/>
            <a:ext cx="5448300" cy="23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4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Адаптивные макеты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775"/>
            <a:ext cx="5838825" cy="64865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0739"/>
            <a:ext cx="5133975" cy="342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9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84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Еще раз о структуре: контейнер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197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Контейнер – содержащий блок (</a:t>
            </a:r>
            <a:r>
              <a:rPr lang="en-US" dirty="0" smtClean="0"/>
              <a:t>body/div)</a:t>
            </a:r>
          </a:p>
          <a:p>
            <a:endParaRPr lang="en-US" dirty="0"/>
          </a:p>
          <a:p>
            <a:pPr marL="0" indent="0">
              <a:buNone/>
            </a:pPr>
            <a:r>
              <a:rPr lang="ru-RU" dirty="0" smtClean="0"/>
              <a:t>Ширина контейнера может быть: </a:t>
            </a:r>
          </a:p>
          <a:p>
            <a:r>
              <a:rPr lang="ru-RU" dirty="0" smtClean="0"/>
              <a:t>«резиновой» </a:t>
            </a:r>
            <a:r>
              <a:rPr lang="en-US" dirty="0" smtClean="0"/>
              <a:t>(fluid), </a:t>
            </a:r>
            <a:r>
              <a:rPr lang="ru-RU" dirty="0" smtClean="0"/>
              <a:t>то есть страница будет занимать все пространство в окне браузера;</a:t>
            </a:r>
          </a:p>
          <a:p>
            <a:r>
              <a:rPr lang="ru-RU" dirty="0" smtClean="0"/>
              <a:t>«фиксированной» (</a:t>
            </a:r>
            <a:r>
              <a:rPr lang="en-US" dirty="0" smtClean="0"/>
              <a:t>fixed) – </a:t>
            </a:r>
            <a:r>
              <a:rPr lang="ru-RU" dirty="0" smtClean="0"/>
              <a:t>контент будет занимать одинаковую ширину независим от ширины браузера.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156619"/>
            <a:ext cx="4698028" cy="348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7150"/>
          </a:xfrm>
        </p:spPr>
        <p:txBody>
          <a:bodyPr/>
          <a:lstStyle/>
          <a:p>
            <a:r>
              <a:rPr lang="ru-RU" dirty="0" smtClean="0"/>
              <a:t>Психология цвета – область исследований, которая связана с анализом эмоциональных и поведенческих эффектов, оказываемых цветом и цветовыми комбинациями.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52775"/>
            <a:ext cx="3429000" cy="137941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3152775"/>
            <a:ext cx="2676525" cy="18001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5112" y="4614862"/>
            <a:ext cx="1567963" cy="19447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9708" y="5018892"/>
            <a:ext cx="3191283" cy="16939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567" y="3152775"/>
            <a:ext cx="2645598" cy="133264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666875"/>
            <a:ext cx="2457450" cy="19308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650" y="4614862"/>
            <a:ext cx="3429000" cy="9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Психология цвета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Но… единой универсальной психологической реакции на цвет не существует.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7" y="3205163"/>
            <a:ext cx="10096248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3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Цветовая температура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5027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Теплыми цветами считаются оттенки от красного до желтого, в том числе оранжевый, розовый, бордовый.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687" y="2705892"/>
            <a:ext cx="5857875" cy="14478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23656"/>
            <a:ext cx="5829300" cy="1428750"/>
          </a:xfrm>
          <a:prstGeom prst="rect">
            <a:avLst/>
          </a:prstGeom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838200" y="4221160"/>
            <a:ext cx="10515600" cy="8350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/>
              <a:t>Холодными цветами считаются оттенки от зеленого до синего, вместе с вариантами фиолетового.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79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900" y="209550"/>
            <a:ext cx="6457950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6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Хроматическое значение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К цвету можно «добавлять» белый  или черный цвета, получая более светлые или темные оттенки.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194" y="2850432"/>
            <a:ext cx="2217881" cy="3620218"/>
          </a:xfrm>
          <a:prstGeom prst="rect">
            <a:avLst/>
          </a:prstGeom>
        </p:spPr>
      </p:pic>
      <p:pic>
        <p:nvPicPr>
          <p:cNvPr id="7" name="Picture 4" descr="Безымянный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97258"/>
            <a:ext cx="2702522" cy="3414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717" y="2476500"/>
            <a:ext cx="304226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5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Насыщенность (интенсивность)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825625"/>
            <a:ext cx="9810750" cy="4351338"/>
          </a:xfrm>
        </p:spPr>
        <p:txBody>
          <a:bodyPr/>
          <a:lstStyle/>
          <a:p>
            <a:r>
              <a:rPr lang="ru-RU" dirty="0" smtClean="0"/>
              <a:t>Насыщенность цвета – степень отличия цвета от равного ему по светлоте ахроматического цвета.</a:t>
            </a:r>
            <a:endParaRPr lang="ru-RU" dirty="0"/>
          </a:p>
        </p:txBody>
      </p:sp>
      <p:pic>
        <p:nvPicPr>
          <p:cNvPr id="8" name="Объект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49" y="2890519"/>
            <a:ext cx="5591175" cy="335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Функция спектральной чувствительности глаза</a:t>
            </a:r>
            <a:endParaRPr lang="ru-RU" dirty="0"/>
          </a:p>
        </p:txBody>
      </p:sp>
      <p:pic>
        <p:nvPicPr>
          <p:cNvPr id="5" name="Picture 5" descr="аенк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7" y="1690688"/>
            <a:ext cx="7667625" cy="48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87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аддитивных цветов </a:t>
            </a:r>
            <a:r>
              <a:rPr lang="en-US" dirty="0" smtClean="0"/>
              <a:t>RGB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Magenta</a:t>
            </a:r>
            <a:r>
              <a:rPr lang="ru-RU" altLang="ru-RU" dirty="0"/>
              <a:t> - пурпурный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Yellow</a:t>
            </a:r>
            <a:r>
              <a:rPr lang="ru-RU" altLang="ru-RU" dirty="0"/>
              <a:t> - желтый</a:t>
            </a:r>
            <a:endParaRPr lang="en-US" altLang="ru-RU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ru-RU" dirty="0"/>
              <a:t>Cyan - </a:t>
            </a:r>
            <a:r>
              <a:rPr lang="ru-RU" altLang="ru-RU" dirty="0"/>
              <a:t>голубой</a:t>
            </a:r>
          </a:p>
          <a:p>
            <a:endParaRPr lang="ru-RU" dirty="0"/>
          </a:p>
        </p:txBody>
      </p:sp>
      <p:sp>
        <p:nvSpPr>
          <p:cNvPr id="4" name="Rectangle 18"/>
          <p:cNvSpPr txBox="1">
            <a:spLocks noChangeArrowheads="1"/>
          </p:cNvSpPr>
          <p:nvPr/>
        </p:nvSpPr>
        <p:spPr>
          <a:xfrm>
            <a:off x="457200" y="5084763"/>
            <a:ext cx="8229600" cy="129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endParaRPr lang="ru-RU" altLang="ru-RU" sz="2400" dirty="0"/>
          </a:p>
        </p:txBody>
      </p:sp>
      <p:pic>
        <p:nvPicPr>
          <p:cNvPr id="5" name="Picture 17" descr="050104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008" y="2179505"/>
            <a:ext cx="4626792" cy="364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1806576" y="3523618"/>
            <a:ext cx="3879850" cy="3122289"/>
            <a:chOff x="2281" y="3147"/>
            <a:chExt cx="5789" cy="4599"/>
          </a:xfrm>
        </p:grpSpPr>
        <p:sp>
          <p:nvSpPr>
            <p:cNvPr id="7" name="AutoShape 5"/>
            <p:cNvSpPr>
              <a:spLocks noChangeAspect="1" noChangeArrowheads="1"/>
            </p:cNvSpPr>
            <p:nvPr/>
          </p:nvSpPr>
          <p:spPr bwMode="auto">
            <a:xfrm>
              <a:off x="2281" y="3147"/>
              <a:ext cx="5789" cy="4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H="1">
              <a:off x="2281" y="5516"/>
              <a:ext cx="1271" cy="8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234" y="3983"/>
              <a:ext cx="1836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r>
                <a:rPr lang="en-US" altLang="ru-RU" sz="1200" b="1">
                  <a:latin typeface="Times New Roman" panose="02020603050405020304" pitchFamily="18" charset="0"/>
                </a:rPr>
                <a:t>Grayscale</a:t>
              </a:r>
            </a:p>
            <a:p>
              <a:r>
                <a:rPr lang="ru-RU" altLang="ru-RU" sz="1200">
                  <a:latin typeface="Times New Roman" panose="02020603050405020304" pitchFamily="18" charset="0"/>
                </a:rPr>
                <a:t>На этой линии располагаются оттенки серого цвета</a:t>
              </a:r>
              <a:endParaRPr lang="ru-RU" altLang="ru-RU"/>
            </a:p>
          </p:txBody>
        </p:sp>
        <p:grpSp>
          <p:nvGrpSpPr>
            <p:cNvPr id="10" name="Group 8"/>
            <p:cNvGrpSpPr>
              <a:grpSpLocks/>
            </p:cNvGrpSpPr>
            <p:nvPr/>
          </p:nvGrpSpPr>
          <p:grpSpPr bwMode="auto">
            <a:xfrm>
              <a:off x="2331" y="3286"/>
              <a:ext cx="3903" cy="4043"/>
              <a:chOff x="2331" y="3286"/>
              <a:chExt cx="3903" cy="4043"/>
            </a:xfrm>
          </p:grpSpPr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 flipV="1">
                <a:off x="3552" y="3426"/>
                <a:ext cx="0" cy="209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3552" y="5516"/>
                <a:ext cx="2258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3" name="Line 11"/>
              <p:cNvSpPr>
                <a:spLocks noChangeShapeType="1"/>
              </p:cNvSpPr>
              <p:nvPr/>
            </p:nvSpPr>
            <p:spPr bwMode="auto">
              <a:xfrm>
                <a:off x="2705" y="6074"/>
                <a:ext cx="1553" cy="1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 flipV="1">
                <a:off x="4258" y="5516"/>
                <a:ext cx="705" cy="55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5" name="Line 13"/>
              <p:cNvSpPr>
                <a:spLocks noChangeShapeType="1"/>
              </p:cNvSpPr>
              <p:nvPr/>
            </p:nvSpPr>
            <p:spPr bwMode="auto">
              <a:xfrm flipV="1">
                <a:off x="4258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6" name="Line 14"/>
              <p:cNvSpPr>
                <a:spLocks noChangeShapeType="1"/>
              </p:cNvSpPr>
              <p:nvPr/>
            </p:nvSpPr>
            <p:spPr bwMode="auto">
              <a:xfrm flipV="1">
                <a:off x="2705" y="4401"/>
                <a:ext cx="0" cy="167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7" name="Line 15"/>
              <p:cNvSpPr>
                <a:spLocks noChangeShapeType="1"/>
              </p:cNvSpPr>
              <p:nvPr/>
            </p:nvSpPr>
            <p:spPr bwMode="auto">
              <a:xfrm>
                <a:off x="2705" y="4401"/>
                <a:ext cx="1553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4963" y="3844"/>
                <a:ext cx="0" cy="16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 flipV="1">
                <a:off x="4258" y="3844"/>
                <a:ext cx="705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 flipV="1">
                <a:off x="2705" y="3844"/>
                <a:ext cx="847" cy="55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3552" y="3844"/>
                <a:ext cx="1411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2" name="Line 20"/>
              <p:cNvSpPr>
                <a:spLocks noChangeShapeType="1"/>
              </p:cNvSpPr>
              <p:nvPr/>
            </p:nvSpPr>
            <p:spPr bwMode="auto">
              <a:xfrm flipH="1">
                <a:off x="3552" y="4401"/>
                <a:ext cx="706" cy="111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23" name="Rectangle 21"/>
              <p:cNvSpPr>
                <a:spLocks noChangeArrowheads="1"/>
              </p:cNvSpPr>
              <p:nvPr/>
            </p:nvSpPr>
            <p:spPr bwMode="auto">
              <a:xfrm>
                <a:off x="3269" y="3286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R</a:t>
                </a:r>
                <a:endParaRPr lang="ru-RU" altLang="ru-RU"/>
              </a:p>
            </p:txBody>
          </p:sp>
          <p:sp>
            <p:nvSpPr>
              <p:cNvPr id="24" name="Rectangle 22"/>
              <p:cNvSpPr>
                <a:spLocks noChangeArrowheads="1"/>
              </p:cNvSpPr>
              <p:nvPr/>
            </p:nvSpPr>
            <p:spPr bwMode="auto">
              <a:xfrm>
                <a:off x="5387" y="5656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G</a:t>
                </a:r>
                <a:endParaRPr lang="ru-RU" altLang="ru-RU"/>
              </a:p>
            </p:txBody>
          </p:sp>
          <p:sp>
            <p:nvSpPr>
              <p:cNvPr id="25" name="Rectangle 23"/>
              <p:cNvSpPr>
                <a:spLocks noChangeArrowheads="1"/>
              </p:cNvSpPr>
              <p:nvPr/>
            </p:nvSpPr>
            <p:spPr bwMode="auto">
              <a:xfrm>
                <a:off x="2422" y="6352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</a:t>
                </a:r>
                <a:endParaRPr lang="ru-RU" altLang="ru-RU"/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4963" y="5237"/>
                <a:ext cx="425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7" name="Rectangle 25"/>
              <p:cNvSpPr>
                <a:spLocks noChangeArrowheads="1"/>
              </p:cNvSpPr>
              <p:nvPr/>
            </p:nvSpPr>
            <p:spPr bwMode="auto">
              <a:xfrm>
                <a:off x="2563" y="579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8" name="Rectangle 26"/>
              <p:cNvSpPr>
                <a:spLocks noChangeArrowheads="1"/>
              </p:cNvSpPr>
              <p:nvPr/>
            </p:nvSpPr>
            <p:spPr bwMode="auto">
              <a:xfrm>
                <a:off x="3552" y="3565"/>
                <a:ext cx="425" cy="2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1</a:t>
                </a:r>
                <a:endParaRPr lang="ru-RU" altLang="ru-RU"/>
              </a:p>
            </p:txBody>
          </p:sp>
          <p:sp>
            <p:nvSpPr>
              <p:cNvPr id="29" name="Rectangle 27"/>
              <p:cNvSpPr>
                <a:spLocks noChangeArrowheads="1"/>
              </p:cNvSpPr>
              <p:nvPr/>
            </p:nvSpPr>
            <p:spPr bwMode="auto">
              <a:xfrm>
                <a:off x="4963" y="3565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Y</a:t>
                </a:r>
                <a:endParaRPr lang="ru-RU" altLang="ru-RU"/>
              </a:p>
            </p:txBody>
          </p:sp>
          <p:sp>
            <p:nvSpPr>
              <p:cNvPr id="30" name="Rectangle 28"/>
              <p:cNvSpPr>
                <a:spLocks noChangeArrowheads="1"/>
              </p:cNvSpPr>
              <p:nvPr/>
            </p:nvSpPr>
            <p:spPr bwMode="auto">
              <a:xfrm>
                <a:off x="4116" y="6213"/>
                <a:ext cx="424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C</a:t>
                </a:r>
                <a:endParaRPr lang="ru-RU" altLang="ru-RU"/>
              </a:p>
            </p:txBody>
          </p:sp>
          <p:sp>
            <p:nvSpPr>
              <p:cNvPr id="31" name="Rectangle 29"/>
              <p:cNvSpPr>
                <a:spLocks noChangeArrowheads="1"/>
              </p:cNvSpPr>
              <p:nvPr/>
            </p:nvSpPr>
            <p:spPr bwMode="auto">
              <a:xfrm>
                <a:off x="2422" y="4123"/>
                <a:ext cx="423" cy="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M</a:t>
                </a:r>
                <a:endParaRPr lang="ru-RU" altLang="ru-RU"/>
              </a:p>
            </p:txBody>
          </p:sp>
          <p:sp>
            <p:nvSpPr>
              <p:cNvPr id="32" name="Rectangle 30"/>
              <p:cNvSpPr>
                <a:spLocks noChangeArrowheads="1"/>
              </p:cNvSpPr>
              <p:nvPr/>
            </p:nvSpPr>
            <p:spPr bwMode="auto">
              <a:xfrm>
                <a:off x="3552" y="5516"/>
                <a:ext cx="564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Black</a:t>
                </a:r>
                <a:endParaRPr lang="ru-RU" altLang="ru-RU"/>
              </a:p>
            </p:txBody>
          </p:sp>
          <p:sp>
            <p:nvSpPr>
              <p:cNvPr id="33" name="Rectangle 31"/>
              <p:cNvSpPr>
                <a:spLocks noChangeArrowheads="1"/>
              </p:cNvSpPr>
              <p:nvPr/>
            </p:nvSpPr>
            <p:spPr bwMode="auto">
              <a:xfrm>
                <a:off x="4258" y="4401"/>
                <a:ext cx="705" cy="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altLang="ru-RU" sz="1200">
                    <a:latin typeface="Times New Roman" panose="02020603050405020304" pitchFamily="18" charset="0"/>
                  </a:rPr>
                  <a:t>White</a:t>
                </a:r>
                <a:endParaRPr lang="ru-RU" altLang="ru-RU"/>
              </a:p>
            </p:txBody>
          </p:sp>
          <p:sp>
            <p:nvSpPr>
              <p:cNvPr id="34" name="Line 32"/>
              <p:cNvSpPr>
                <a:spLocks noChangeShapeType="1"/>
              </p:cNvSpPr>
              <p:nvPr/>
            </p:nvSpPr>
            <p:spPr bwMode="auto">
              <a:xfrm flipV="1">
                <a:off x="3834" y="4401"/>
                <a:ext cx="2400" cy="69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35" name="Arc 33"/>
              <p:cNvSpPr>
                <a:spLocks/>
              </p:cNvSpPr>
              <p:nvPr/>
            </p:nvSpPr>
            <p:spPr bwMode="auto">
              <a:xfrm>
                <a:off x="2331" y="3288"/>
                <a:ext cx="3903" cy="4041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13128 w 43200"/>
                  <a:gd name="T1" fmla="*/ 1731 h 43200"/>
                  <a:gd name="T2" fmla="*/ 6341 w 43200"/>
                  <a:gd name="T3" fmla="*/ 6312 h 43200"/>
                  <a:gd name="T4" fmla="*/ 21600 w 43200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200" fill="none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</a:path>
                  <a:path w="43200" h="43200" stroke="0" extrusionOk="0">
                    <a:moveTo>
                      <a:pt x="13127" y="1730"/>
                    </a:moveTo>
                    <a:cubicBezTo>
                      <a:pt x="15806" y="588"/>
                      <a:pt x="18688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3529"/>
                      <a:pt x="33529" y="43200"/>
                      <a:pt x="21600" y="43200"/>
                    </a:cubicBezTo>
                    <a:cubicBezTo>
                      <a:pt x="9670" y="43200"/>
                      <a:pt x="0" y="33529"/>
                      <a:pt x="0" y="21600"/>
                    </a:cubicBezTo>
                    <a:cubicBezTo>
                      <a:pt x="0" y="15864"/>
                      <a:pt x="2281" y="10363"/>
                      <a:pt x="6341" y="6312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784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Система субтрактивных цветов </a:t>
            </a:r>
            <a:r>
              <a:rPr lang="en-US" dirty="0" smtClean="0"/>
              <a:t>CMYK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1535"/>
          <a:stretch/>
        </p:blipFill>
        <p:spPr>
          <a:xfrm>
            <a:off x="219075" y="2319338"/>
            <a:ext cx="4244072" cy="38338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2128684"/>
            <a:ext cx="6743700" cy="40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Цветовой круг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5219700" cy="4351338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Основные цвета – красный, желтый, синий.</a:t>
            </a:r>
          </a:p>
          <a:p>
            <a:r>
              <a:rPr lang="ru-RU" dirty="0" smtClean="0"/>
              <a:t>Вторичные цвета – смешивание двух основных (оранжевый, зеленый, фиолетовый).</a:t>
            </a:r>
          </a:p>
          <a:p>
            <a:r>
              <a:rPr lang="ru-RU" dirty="0" smtClean="0"/>
              <a:t>Третичные цвета –  смешивание основного и вторичного (киноварный, шафрановый, фисташковый, аквамарин, </a:t>
            </a:r>
            <a:r>
              <a:rPr lang="ru-RU" dirty="0" err="1" smtClean="0"/>
              <a:t>маджента</a:t>
            </a:r>
            <a:r>
              <a:rPr lang="ru-RU" dirty="0" smtClean="0"/>
              <a:t>). 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4539"/>
            <a:ext cx="5829300" cy="504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3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15" y="348342"/>
            <a:ext cx="6338000" cy="34330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811" y="3186792"/>
            <a:ext cx="6221639" cy="337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7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Цветовые схемы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803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ru-RU" dirty="0" err="1" smtClean="0"/>
              <a:t>Монохраматическая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Аналоговая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Дополнительная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Взаимодополнительная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err="1" smtClean="0"/>
              <a:t>Триадная</a:t>
            </a:r>
            <a:r>
              <a:rPr lang="ru-RU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ru-RU" dirty="0" err="1" smtClean="0"/>
              <a:t>Тетрадическая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68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Монохроматическая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76500"/>
            <a:ext cx="4933950" cy="25336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075" y="1690688"/>
            <a:ext cx="6067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57338"/>
            <a:ext cx="5781676" cy="39876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21" y="1557338"/>
            <a:ext cx="5755053" cy="39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Аналоговая цветовая схема </a:t>
            </a:r>
            <a:br>
              <a:rPr lang="ru-RU" dirty="0" smtClean="0"/>
            </a:br>
            <a:r>
              <a:rPr lang="ru-RU" dirty="0" smtClean="0"/>
              <a:t>(+смежные оттенки на цветовом круге)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51344"/>
            <a:ext cx="4905375" cy="30065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8891"/>
          <a:stretch/>
        </p:blipFill>
        <p:spPr>
          <a:xfrm>
            <a:off x="5667375" y="2059783"/>
            <a:ext cx="6134100" cy="414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8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07949"/>
            <a:ext cx="6086475" cy="41338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603499"/>
            <a:ext cx="59150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0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Система дополнительных цветов</a:t>
            </a:r>
            <a:br>
              <a:rPr lang="ru-RU" dirty="0" smtClean="0"/>
            </a:br>
            <a:r>
              <a:rPr lang="ru-RU" dirty="0" smtClean="0"/>
              <a:t>(расположены в противоположных секторах цветового круга)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2138360"/>
            <a:ext cx="7448550" cy="42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7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9213"/>
          <a:stretch/>
        </p:blipFill>
        <p:spPr>
          <a:xfrm>
            <a:off x="209549" y="142876"/>
            <a:ext cx="5693057" cy="39115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607" y="2543176"/>
            <a:ext cx="6122705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9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8097"/>
          <a:stretch/>
        </p:blipFill>
        <p:spPr>
          <a:xfrm>
            <a:off x="1104899" y="102317"/>
            <a:ext cx="9972675" cy="675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Триадные</a:t>
            </a:r>
            <a:r>
              <a:rPr lang="ru-RU" dirty="0" smtClean="0"/>
              <a:t> и </a:t>
            </a:r>
            <a:r>
              <a:rPr lang="ru-RU" dirty="0" err="1" smtClean="0"/>
              <a:t>тетрадические</a:t>
            </a:r>
            <a:r>
              <a:rPr lang="ru-RU" dirty="0" smtClean="0"/>
              <a:t> схемы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b="15909"/>
          <a:stretch/>
        </p:blipFill>
        <p:spPr>
          <a:xfrm>
            <a:off x="5535913" y="1360488"/>
            <a:ext cx="6248657" cy="17716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3" y="2959894"/>
            <a:ext cx="5820647" cy="1857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4645025"/>
            <a:ext cx="5795234" cy="1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Ресурсы для работы с цветом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6" y="1952625"/>
            <a:ext cx="3457575" cy="4476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2662237"/>
            <a:ext cx="5800725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0" y="6329362"/>
            <a:ext cx="2867025" cy="3619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656" y="1828280"/>
            <a:ext cx="4922044" cy="436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294968"/>
            <a:ext cx="6489290" cy="351503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693" y="3433916"/>
            <a:ext cx="6180709" cy="33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0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Типографика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/>
          <a:lstStyle/>
          <a:p>
            <a:r>
              <a:rPr lang="ru-RU" dirty="0" smtClean="0"/>
              <a:t>искусство оформления печатного текста, базирующееся на определённых, присущих конкретному языку правилах, посредством набора и вёрстки.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66" y="1546224"/>
            <a:ext cx="357558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Анатомия литеры</a:t>
            </a:r>
            <a:endParaRPr lang="ru-RU" dirty="0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301749"/>
            <a:ext cx="9410700" cy="5257431"/>
          </a:xfrm>
        </p:spPr>
      </p:pic>
    </p:spTree>
    <p:extLst>
      <p:ext uri="{BB962C8B-B14F-4D97-AF65-F5344CB8AC3E}">
        <p14:creationId xmlns:p14="http://schemas.microsoft.com/office/powerpoint/2010/main" val="34393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Начертания шрифта</a:t>
            </a:r>
            <a:endParaRPr lang="ru-RU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838200" y="1493838"/>
            <a:ext cx="82391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 dirty="0"/>
              <a:t>Шрифты отличаются друг от друга начертанием по следующим признакам:</a:t>
            </a:r>
          </a:p>
          <a:p>
            <a:r>
              <a:rPr lang="ru-RU" altLang="ru-RU" dirty="0"/>
              <a:t>1) по цветовой насыщенности</a:t>
            </a:r>
          </a:p>
        </p:txBody>
      </p:sp>
      <p:pic>
        <p:nvPicPr>
          <p:cNvPr id="5" name="Picture 7" descr="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2" y="1737110"/>
            <a:ext cx="3538538" cy="152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838200" y="3006725"/>
            <a:ext cx="185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2) по плотности</a:t>
            </a:r>
          </a:p>
        </p:txBody>
      </p:sp>
      <p:pic>
        <p:nvPicPr>
          <p:cNvPr id="7" name="Picture 9" descr="3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7" y="3263901"/>
            <a:ext cx="43719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38200" y="4664075"/>
            <a:ext cx="16208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ru-RU" altLang="ru-RU"/>
              <a:t>3) по наклону</a:t>
            </a:r>
          </a:p>
        </p:txBody>
      </p:sp>
      <p:pic>
        <p:nvPicPr>
          <p:cNvPr id="9" name="Picture 12" descr="3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518" y="5030787"/>
            <a:ext cx="2415381" cy="171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80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Шрифты</a:t>
            </a:r>
            <a:endParaRPr lang="ru-RU" dirty="0"/>
          </a:p>
        </p:txBody>
      </p:sp>
      <p:pic>
        <p:nvPicPr>
          <p:cNvPr id="4" name="Picture 4" descr="30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80" y="1690688"/>
            <a:ext cx="574084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3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7" y="4032251"/>
            <a:ext cx="486178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265" y="2020888"/>
            <a:ext cx="3425435" cy="38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457200"/>
            <a:ext cx="8229600" cy="1027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altLang="ru-RU" sz="4000" b="1" dirty="0" smtClean="0"/>
              <a:t>Шрифты с засечками (</a:t>
            </a:r>
            <a:r>
              <a:rPr lang="en-US" altLang="ru-RU" sz="4000" b="1" dirty="0" smtClean="0"/>
              <a:t>serif</a:t>
            </a:r>
            <a:r>
              <a:rPr lang="ru-RU" altLang="ru-RU" sz="4000" b="1" dirty="0" smtClean="0"/>
              <a:t>)</a:t>
            </a:r>
            <a:endParaRPr lang="ru-RU" altLang="ru-RU" sz="4000" b="1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500563" y="2349500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Times New Roman</a:t>
            </a:r>
            <a:endParaRPr lang="ru-RU" altLang="ru-RU"/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73238"/>
            <a:ext cx="33147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84538"/>
            <a:ext cx="33115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4500563" y="37163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Georgia</a:t>
            </a:r>
            <a:endParaRPr lang="ru-RU" altLang="ru-RU"/>
          </a:p>
        </p:txBody>
      </p:sp>
      <p:pic>
        <p:nvPicPr>
          <p:cNvPr id="9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797425"/>
            <a:ext cx="3371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4500563" y="551656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Arno Pro</a:t>
            </a:r>
            <a:endParaRPr lang="ru-RU" alt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/>
          <a:srcRect b="9262"/>
          <a:stretch/>
        </p:blipFill>
        <p:spPr>
          <a:xfrm>
            <a:off x="8162925" y="2248694"/>
            <a:ext cx="3190875" cy="3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0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23875"/>
            <a:ext cx="8569325" cy="955675"/>
          </a:xfrm>
        </p:spPr>
        <p:txBody>
          <a:bodyPr/>
          <a:lstStyle/>
          <a:p>
            <a:r>
              <a:rPr lang="ru-RU" altLang="ru-RU" sz="4000" b="1"/>
              <a:t>Шрифты без засечек</a:t>
            </a:r>
            <a:r>
              <a:rPr lang="en-US" altLang="ru-RU" sz="4000" b="1"/>
              <a:t> (sans serif)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878513" y="24161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Verdana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363" y="1839913"/>
            <a:ext cx="397192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263" y="3424238"/>
            <a:ext cx="35433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878513" y="39274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Tahoma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935538"/>
            <a:ext cx="2943225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949950" y="5440363"/>
            <a:ext cx="2322513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Arial Narrow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4175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138114"/>
            <a:ext cx="7461250" cy="525531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84" y="1905000"/>
            <a:ext cx="6867491" cy="478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447675"/>
            <a:ext cx="8229600" cy="1371600"/>
          </a:xfrm>
        </p:spPr>
        <p:txBody>
          <a:bodyPr/>
          <a:lstStyle/>
          <a:p>
            <a:r>
              <a:rPr lang="ru-RU" altLang="ru-RU" sz="4000" b="1"/>
              <a:t>Рукописные шрифты</a:t>
            </a:r>
            <a:r>
              <a:rPr lang="en-US" altLang="ru-RU" sz="4000" b="1"/>
              <a:t> (script)</a:t>
            </a:r>
            <a:endParaRPr lang="ru-RU" altLang="ru-RU" sz="4000" b="1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218113" y="2411413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Vivaldi</a:t>
            </a:r>
            <a:endParaRPr lang="ru-RU" altLang="ru-RU"/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463" y="1906588"/>
            <a:ext cx="2581275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363" y="3490913"/>
            <a:ext cx="20764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5218113" y="3851275"/>
            <a:ext cx="2322512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Palace Script MT</a:t>
            </a:r>
            <a:endParaRPr lang="ru-RU" altLang="ru-RU"/>
          </a:p>
        </p:txBody>
      </p:sp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4787900"/>
            <a:ext cx="34480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145088" y="5507038"/>
            <a:ext cx="2322512" cy="29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Lucida Handwriting</a:t>
            </a: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231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Рукописные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2039143"/>
            <a:ext cx="4476750" cy="40290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b="7544"/>
          <a:stretch/>
        </p:blipFill>
        <p:spPr>
          <a:xfrm>
            <a:off x="904875" y="2239564"/>
            <a:ext cx="6000750" cy="36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Логотип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Фирменный блок, присутствующий на сайте, должен содержать название или логотип компании и находится в верхней части каждой страницы сайта.</a:t>
            </a:r>
          </a:p>
          <a:p>
            <a:endParaRPr lang="ru-RU" dirty="0"/>
          </a:p>
          <a:p>
            <a:r>
              <a:rPr lang="ru-RU" dirty="0" smtClean="0"/>
              <a:t>Фирменный блок повышает узнаваемость марки/бренда, и сообщает пользователю, что просматриваемые страницы- части одного и того же сайта.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463" y="257969"/>
            <a:ext cx="7239000" cy="100012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5778625"/>
            <a:ext cx="9740900" cy="85015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4"/>
          <a:srcRect l="18029" r="33038"/>
          <a:stretch/>
        </p:blipFill>
        <p:spPr>
          <a:xfrm>
            <a:off x="6121400" y="3241737"/>
            <a:ext cx="5524500" cy="106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0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ru-RU" altLang="ru-RU" sz="4000" b="1"/>
              <a:t>Декоративные шрифты</a:t>
            </a:r>
          </a:p>
        </p:txBody>
      </p:sp>
      <p:pic>
        <p:nvPicPr>
          <p:cNvPr id="5" name="Picture 6" descr="text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284538"/>
            <a:ext cx="2519363" cy="100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text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941888"/>
            <a:ext cx="2519363" cy="10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1700213"/>
            <a:ext cx="2592388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003800" y="21336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en-US" altLang="ru-RU"/>
              <a:t>Rosewood</a:t>
            </a:r>
            <a:endParaRPr lang="ru-RU" altLang="ru-RU"/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003800" y="3644900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Eklektic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5003800" y="5229225"/>
            <a:ext cx="2322513" cy="29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0800" rIns="54000" bIns="10800">
            <a:spAutoFit/>
          </a:bodyPr>
          <a:lstStyle/>
          <a:p>
            <a:r>
              <a:rPr lang="ru-RU" altLang="ru-RU"/>
              <a:t>Follies LET</a:t>
            </a:r>
          </a:p>
        </p:txBody>
      </p:sp>
    </p:spTree>
    <p:extLst>
      <p:ext uri="{BB962C8B-B14F-4D97-AF65-F5344CB8AC3E}">
        <p14:creationId xmlns:p14="http://schemas.microsoft.com/office/powerpoint/2010/main" val="309972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Декоративные шрифты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5" y="1109663"/>
            <a:ext cx="3390900" cy="42195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5" y="1519238"/>
            <a:ext cx="5924550" cy="30194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825" y="3695700"/>
            <a:ext cx="485775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/>
              <a:t>Моноширинные</a:t>
            </a:r>
            <a:r>
              <a:rPr lang="ru-RU" dirty="0" smtClean="0"/>
              <a:t> шрифты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4241"/>
            <a:ext cx="5972175" cy="10572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571948"/>
            <a:ext cx="5972175" cy="8763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025" y="3448248"/>
            <a:ext cx="59817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7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«Безопасные шрифты»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5900" y="2105025"/>
            <a:ext cx="6057900" cy="1500982"/>
          </a:xfrm>
        </p:spPr>
        <p:txBody>
          <a:bodyPr/>
          <a:lstStyle/>
          <a:p>
            <a:r>
              <a:rPr lang="ru-RU" dirty="0" smtClean="0"/>
              <a:t>Список из девяти семейств шрифтов, которые поддерживаются по умолчанию в большинстве ОС.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43856"/>
            <a:ext cx="4143375" cy="471487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174" y="1524000"/>
            <a:ext cx="5619750" cy="333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4229894"/>
            <a:ext cx="51625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Кегль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945880" cy="4351338"/>
          </a:xfrm>
        </p:spPr>
        <p:txBody>
          <a:bodyPr>
            <a:normAutofit/>
          </a:bodyPr>
          <a:lstStyle/>
          <a:p>
            <a:r>
              <a:rPr lang="ru-RU" i="1" dirty="0"/>
              <a:t>Кегль шрифта определяется важностью фразы</a:t>
            </a:r>
            <a:br>
              <a:rPr lang="ru-RU" i="1" dirty="0"/>
            </a:br>
            <a:r>
              <a:rPr lang="ru-RU" i="1" dirty="0"/>
              <a:t>и доступным пространством.</a:t>
            </a:r>
            <a:br>
              <a:rPr lang="ru-RU" i="1" dirty="0"/>
            </a:br>
            <a:r>
              <a:rPr lang="ru-RU" dirty="0"/>
              <a:t>Выбор кегля необходимо соотносить с количеством</a:t>
            </a:r>
            <a:br>
              <a:rPr lang="ru-RU" dirty="0"/>
            </a:br>
            <a:r>
              <a:rPr lang="ru-RU" dirty="0"/>
              <a:t>свободного пространства. </a:t>
            </a:r>
            <a:endParaRPr lang="ru-RU" dirty="0" smtClean="0"/>
          </a:p>
          <a:p>
            <a:r>
              <a:rPr lang="ru-RU" dirty="0" smtClean="0"/>
              <a:t>Идеал </a:t>
            </a:r>
            <a:r>
              <a:rPr lang="ru-RU" dirty="0"/>
              <a:t>надо искать </a:t>
            </a:r>
            <a:r>
              <a:rPr lang="ru-RU" dirty="0" smtClean="0"/>
              <a:t>где-то </a:t>
            </a:r>
            <a:r>
              <a:rPr lang="ru-RU" dirty="0"/>
              <a:t>между этими крайностями:</a:t>
            </a:r>
            <a:br>
              <a:rPr lang="ru-RU" dirty="0"/>
            </a:br>
            <a:r>
              <a:rPr lang="ru-RU" dirty="0"/>
              <a:t>правильно подобранный кегль в сочетании с разумным</a:t>
            </a:r>
            <a:br>
              <a:rPr lang="ru-RU" dirty="0"/>
            </a:br>
            <a:r>
              <a:rPr lang="ru-RU" dirty="0"/>
              <a:t>количеством свободного места. </a:t>
            </a:r>
            <a:endParaRPr lang="ru-RU" dirty="0" smtClean="0"/>
          </a:p>
          <a:p>
            <a:r>
              <a:rPr lang="ru-RU" i="1" dirty="0" smtClean="0"/>
              <a:t>Разумное количество </a:t>
            </a:r>
            <a:r>
              <a:rPr lang="ru-RU" dirty="0"/>
              <a:t>определяется </a:t>
            </a:r>
            <a:r>
              <a:rPr lang="ru-RU" i="1" dirty="0"/>
              <a:t>кеглем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Заголовки </a:t>
            </a:r>
            <a:r>
              <a:rPr lang="ru-RU" dirty="0"/>
              <a:t>и другие </a:t>
            </a:r>
            <a:r>
              <a:rPr lang="ru-RU" dirty="0" smtClean="0"/>
              <a:t>аналогичные </a:t>
            </a:r>
            <a:r>
              <a:rPr lang="ru-RU" dirty="0"/>
              <a:t>элементы требуют больше свободного </a:t>
            </a:r>
            <a:r>
              <a:rPr lang="ru-RU" dirty="0" smtClean="0"/>
              <a:t>пространства</a:t>
            </a:r>
            <a:r>
              <a:rPr lang="ru-RU" dirty="0"/>
              <a:t>, чем основной текст.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43" y="365125"/>
            <a:ext cx="32194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36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Кернинг и трекинг</a:t>
            </a:r>
            <a:endParaRPr lang="ru-RU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3819524" y="1825625"/>
            <a:ext cx="7534275" cy="4351338"/>
          </a:xfrm>
        </p:spPr>
        <p:txBody>
          <a:bodyPr/>
          <a:lstStyle/>
          <a:p>
            <a:r>
              <a:rPr lang="ru-RU" dirty="0" smtClean="0"/>
              <a:t>Кернинг  - избирательное изменение интервала между буквами в зависимости от их формы.</a:t>
            </a:r>
          </a:p>
          <a:p>
            <a:r>
              <a:rPr lang="ru-RU" dirty="0" smtClean="0"/>
              <a:t>Трекинг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/>
              <a:t>метод увеличения или уменьшения плотности текстового блока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996281"/>
            <a:ext cx="3009900" cy="40100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061" y="4072653"/>
            <a:ext cx="5986464" cy="270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Отбивки, втяжки, красные строки</a:t>
            </a:r>
            <a:br>
              <a:rPr lang="ru-RU" dirty="0"/>
            </a:br>
            <a:r>
              <a:rPr lang="ru-RU" dirty="0"/>
              <a:t>и интерлиньяж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150332" cy="4351338"/>
          </a:xfrm>
        </p:spPr>
        <p:txBody>
          <a:bodyPr>
            <a:normAutofit fontScale="92500" lnSpcReduction="10000"/>
          </a:bodyPr>
          <a:lstStyle/>
          <a:p>
            <a:r>
              <a:rPr lang="ru-RU" i="1" dirty="0" smtClean="0"/>
              <a:t>Красные </a:t>
            </a:r>
            <a:r>
              <a:rPr lang="ru-RU" i="1" dirty="0"/>
              <a:t>строки, втяжки и отбивки между </a:t>
            </a:r>
            <a:r>
              <a:rPr lang="ru-RU" i="1" dirty="0" smtClean="0"/>
              <a:t>абзацами </a:t>
            </a:r>
            <a:r>
              <a:rPr lang="ru-RU" i="1" dirty="0"/>
              <a:t>улучшают читаемость текста. Они </a:t>
            </a:r>
            <a:r>
              <a:rPr lang="ru-RU" i="1" dirty="0" smtClean="0"/>
              <a:t>также очень </a:t>
            </a:r>
            <a:r>
              <a:rPr lang="ru-RU" i="1" dirty="0"/>
              <a:t>удобны для оформления списков и цитат.</a:t>
            </a:r>
            <a:br>
              <a:rPr lang="ru-RU" i="1" dirty="0"/>
            </a:br>
            <a:endParaRPr lang="ru-RU" i="1" dirty="0" smtClean="0"/>
          </a:p>
          <a:p>
            <a:r>
              <a:rPr lang="ru-RU" dirty="0" smtClean="0"/>
              <a:t>Отбивки </a:t>
            </a:r>
            <a:r>
              <a:rPr lang="ru-RU" dirty="0"/>
              <a:t>делают абзацы более самостоятельными.</a:t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Они </a:t>
            </a:r>
            <a:r>
              <a:rPr lang="ru-RU" dirty="0"/>
              <a:t>также создают ощущение открытости, </a:t>
            </a:r>
            <a:r>
              <a:rPr lang="ru-RU" dirty="0" smtClean="0"/>
              <a:t>разбивая</a:t>
            </a:r>
            <a:r>
              <a:rPr lang="en-US" dirty="0" smtClean="0"/>
              <a:t> </a:t>
            </a:r>
            <a:r>
              <a:rPr lang="ru-RU" dirty="0" smtClean="0"/>
              <a:t>непрерывное </a:t>
            </a:r>
            <a:r>
              <a:rPr lang="ru-RU" dirty="0"/>
              <a:t>серое пространство текстового поля.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532" y="1155469"/>
            <a:ext cx="3950648" cy="508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581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Отступы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6387" y="1825625"/>
            <a:ext cx="6587578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Абзацные </a:t>
            </a:r>
            <a:r>
              <a:rPr lang="ru-RU" dirty="0"/>
              <a:t>отступы помогают добиться </a:t>
            </a:r>
            <a:r>
              <a:rPr lang="ru-RU" dirty="0" smtClean="0"/>
              <a:t>вертикального</a:t>
            </a:r>
            <a:r>
              <a:rPr lang="en-US" dirty="0" smtClean="0"/>
              <a:t> </a:t>
            </a:r>
            <a:r>
              <a:rPr lang="ru-RU" dirty="0" smtClean="0"/>
              <a:t>выравнивания </a:t>
            </a:r>
            <a:r>
              <a:rPr lang="ru-RU" dirty="0"/>
              <a:t>текста в соседних колонках. </a:t>
            </a:r>
            <a:endParaRPr lang="ru-RU" dirty="0" smtClean="0"/>
          </a:p>
          <a:p>
            <a:r>
              <a:rPr lang="ru-RU" dirty="0" smtClean="0"/>
              <a:t>То </a:t>
            </a:r>
            <a:r>
              <a:rPr lang="ru-RU" dirty="0"/>
              <a:t>же </a:t>
            </a:r>
            <a:r>
              <a:rPr lang="ru-RU" dirty="0" smtClean="0"/>
              <a:t>самое </a:t>
            </a:r>
            <a:r>
              <a:rPr lang="ru-RU" dirty="0"/>
              <a:t>можно сделать, если разделить абзацы </a:t>
            </a:r>
            <a:r>
              <a:rPr lang="ru-RU" dirty="0" smtClean="0"/>
              <a:t>пустыми строками</a:t>
            </a:r>
            <a:r>
              <a:rPr lang="ru-RU" dirty="0"/>
              <a:t>, а это слишком большой интервал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Втяжки </a:t>
            </a:r>
            <a:r>
              <a:rPr lang="ru-RU" dirty="0"/>
              <a:t>подходят для привлечения внимания к </a:t>
            </a:r>
            <a:r>
              <a:rPr lang="ru-RU" dirty="0" smtClean="0"/>
              <a:t>цитатам в </a:t>
            </a:r>
            <a:r>
              <a:rPr lang="ru-RU" dirty="0"/>
              <a:t>публикации: текстовый блок набирается с </a:t>
            </a:r>
            <a:r>
              <a:rPr lang="ru-RU" dirty="0" smtClean="0"/>
              <a:t>отступами от </a:t>
            </a:r>
            <a:r>
              <a:rPr lang="ru-RU" dirty="0"/>
              <a:t>левого и правого </a:t>
            </a:r>
            <a:r>
              <a:rPr lang="ru-RU" dirty="0" smtClean="0"/>
              <a:t>полей. </a:t>
            </a:r>
            <a:r>
              <a:rPr lang="ru-RU" dirty="0"/>
              <a:t>Их можно </a:t>
            </a:r>
            <a:r>
              <a:rPr lang="ru-RU" dirty="0" smtClean="0"/>
              <a:t>применять </a:t>
            </a:r>
            <a:r>
              <a:rPr lang="ru-RU" dirty="0"/>
              <a:t>для отграничения списков от основного текста. </a:t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64" y="1392610"/>
            <a:ext cx="3698816" cy="4688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4326170"/>
            <a:ext cx="14763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80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Интерлиньяж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17625"/>
          </a:xfrm>
        </p:spPr>
        <p:txBody>
          <a:bodyPr/>
          <a:lstStyle/>
          <a:p>
            <a:r>
              <a:rPr lang="ru-RU" dirty="0" smtClean="0"/>
              <a:t>междустрочный пробел, расстояние между базовыми линиями соседних строк. В компьютерной вёрстке это понятие обычно называют «межстрочный интервал»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412" y="3241676"/>
            <a:ext cx="6886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Стандартное значение интерлиньяжа, заданное по</a:t>
            </a:r>
            <a:br>
              <a:rPr lang="ru-RU" dirty="0"/>
            </a:br>
            <a:r>
              <a:rPr lang="ru-RU" dirty="0" smtClean="0"/>
              <a:t>умолчанию, </a:t>
            </a:r>
            <a:r>
              <a:rPr lang="ru-RU" dirty="0"/>
              <a:t>соответствует примерно 120% от кегля </a:t>
            </a:r>
            <a:r>
              <a:rPr lang="ru-RU" dirty="0" smtClean="0"/>
              <a:t>шрифта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>Как </a:t>
            </a:r>
            <a:r>
              <a:rPr lang="ru-RU" dirty="0"/>
              <a:t>правило, читаемость заголовков улучшается </a:t>
            </a:r>
            <a:r>
              <a:rPr lang="ru-RU" dirty="0" smtClean="0"/>
              <a:t>при уменьшении </a:t>
            </a:r>
            <a:r>
              <a:rPr lang="ru-RU" dirty="0"/>
              <a:t>интерлиньяжа, т. к. слова при этом </a:t>
            </a:r>
            <a:r>
              <a:rPr lang="ru-RU" dirty="0" smtClean="0"/>
              <a:t>образуют </a:t>
            </a:r>
            <a:r>
              <a:rPr lang="ru-RU" dirty="0"/>
              <a:t>четкий визуальный объект, а не выглядят как </a:t>
            </a:r>
            <a:r>
              <a:rPr lang="ru-RU" dirty="0" smtClean="0"/>
              <a:t>несколько </a:t>
            </a:r>
            <a:r>
              <a:rPr lang="ru-RU" dirty="0"/>
              <a:t>не связанных между собой строк.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69" y="4397691"/>
            <a:ext cx="8073044" cy="203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0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Навигация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807200" cy="4351338"/>
          </a:xfrm>
        </p:spPr>
        <p:txBody>
          <a:bodyPr/>
          <a:lstStyle/>
          <a:p>
            <a:r>
              <a:rPr lang="ru-RU" dirty="0" smtClean="0"/>
              <a:t>Независимо от типа меню, навигация должна располагаться как можно выше.</a:t>
            </a:r>
          </a:p>
          <a:p>
            <a:r>
              <a:rPr lang="ru-RU" dirty="0" smtClean="0"/>
              <a:t>Пользователь ожидает увидеть навигационную панель в верхней части страницы.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4533" t="10214" r="15087"/>
          <a:stretch/>
        </p:blipFill>
        <p:spPr>
          <a:xfrm>
            <a:off x="7396903" y="365125"/>
            <a:ext cx="4488983" cy="31019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7" y="4051300"/>
            <a:ext cx="6239649" cy="240188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9" y="4051300"/>
            <a:ext cx="4928812" cy="240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9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 другой стороны, увеличение интерлиньяжа часто </a:t>
            </a:r>
            <a:r>
              <a:rPr lang="ru-RU" dirty="0" smtClean="0"/>
              <a:t>помогает </a:t>
            </a:r>
            <a:r>
              <a:rPr lang="ru-RU" dirty="0"/>
              <a:t>улучшить внешний облик текста. </a:t>
            </a:r>
            <a:r>
              <a:rPr lang="ru-RU" dirty="0" smtClean="0"/>
              <a:t>К </a:t>
            </a:r>
            <a:r>
              <a:rPr lang="ru-RU" dirty="0"/>
              <a:t>увеличению межстрочного интервала часто </a:t>
            </a:r>
            <a:r>
              <a:rPr lang="ru-RU" dirty="0" smtClean="0"/>
              <a:t>прибегают</a:t>
            </a:r>
            <a:r>
              <a:rPr lang="ru-RU" dirty="0"/>
              <a:t>, когда основной текст набран рубленым шрифтом.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618" y="3374622"/>
            <a:ext cx="6801196" cy="332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747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Выравнивание текста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892" y="2166938"/>
            <a:ext cx="10086215" cy="370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381" y="246206"/>
            <a:ext cx="10515600" cy="4351338"/>
          </a:xfrm>
        </p:spPr>
        <p:txBody>
          <a:bodyPr/>
          <a:lstStyle/>
          <a:p>
            <a:r>
              <a:rPr lang="ru-RU" dirty="0"/>
              <a:t>Текст может быть также выровнен и по правому краю.</a:t>
            </a:r>
            <a:br>
              <a:rPr lang="ru-RU" dirty="0"/>
            </a:br>
            <a:endParaRPr lang="ru-RU" dirty="0" smtClean="0"/>
          </a:p>
          <a:p>
            <a:r>
              <a:rPr lang="ru-RU" dirty="0" smtClean="0"/>
              <a:t>Как </a:t>
            </a:r>
            <a:r>
              <a:rPr lang="ru-RU" dirty="0"/>
              <a:t>и выключка по центру, выключка в правый край</a:t>
            </a:r>
            <a:br>
              <a:rPr lang="ru-RU" dirty="0"/>
            </a:br>
            <a:r>
              <a:rPr lang="ru-RU" dirty="0"/>
              <a:t>вынуждает читателя при переходе к очередной строке</a:t>
            </a:r>
            <a:br>
              <a:rPr lang="ru-RU" dirty="0"/>
            </a:br>
            <a:r>
              <a:rPr lang="ru-RU" dirty="0"/>
              <a:t>всякий раз останавливаться и искать ее начало. </a:t>
            </a:r>
            <a:endParaRPr lang="ru-RU" dirty="0" smtClean="0"/>
          </a:p>
          <a:p>
            <a:r>
              <a:rPr lang="ru-RU" dirty="0" smtClean="0"/>
              <a:t>Поэтому </a:t>
            </a:r>
            <a:r>
              <a:rPr lang="ru-RU" dirty="0"/>
              <a:t>применение данного способа размещения текста</a:t>
            </a:r>
            <a:br>
              <a:rPr lang="ru-RU" dirty="0"/>
            </a:br>
            <a:r>
              <a:rPr lang="ru-RU" dirty="0"/>
              <a:t>должно быть ограничено исключительно заголовками</a:t>
            </a:r>
            <a:br>
              <a:rPr lang="ru-RU" dirty="0"/>
            </a:br>
            <a:r>
              <a:rPr lang="ru-RU" dirty="0"/>
              <a:t>и подзаголовками. </a:t>
            </a:r>
            <a:br>
              <a:rPr lang="ru-RU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153" y="3608849"/>
            <a:ext cx="5634123" cy="2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61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2567"/>
          <a:stretch/>
        </p:blipFill>
        <p:spPr>
          <a:xfrm>
            <a:off x="107545" y="1652501"/>
            <a:ext cx="6218491" cy="3060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8483"/>
          <a:stretch/>
        </p:blipFill>
        <p:spPr>
          <a:xfrm>
            <a:off x="6187017" y="943552"/>
            <a:ext cx="5744517" cy="46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389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2605088"/>
            <a:ext cx="5876925" cy="40671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42887"/>
            <a:ext cx="60769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7635" t="12209" r="18637"/>
          <a:stretch/>
        </p:blipFill>
        <p:spPr>
          <a:xfrm>
            <a:off x="0" y="596900"/>
            <a:ext cx="6365316" cy="47498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0962" t="9932" r="20604" b="14041"/>
          <a:stretch/>
        </p:blipFill>
        <p:spPr>
          <a:xfrm>
            <a:off x="6281350" y="1181100"/>
            <a:ext cx="591065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3543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Галереи шрифтов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Бесплатные</a:t>
            </a:r>
          </a:p>
          <a:p>
            <a:r>
              <a:rPr lang="en-US" dirty="0" smtClean="0"/>
              <a:t>❍  Font Squirrel — http://fontsquirrel.com/;</a:t>
            </a:r>
          </a:p>
          <a:p>
            <a:r>
              <a:rPr lang="en-US" dirty="0" smtClean="0"/>
              <a:t>❍  The League of Movable Type — http://leagueofmovabletype.com/;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DaFont</a:t>
            </a:r>
            <a:r>
              <a:rPr lang="en-US" dirty="0" smtClean="0"/>
              <a:t> — http://dafont.com/.</a:t>
            </a:r>
          </a:p>
          <a:p>
            <a:r>
              <a:rPr lang="ru-RU" dirty="0" smtClean="0"/>
              <a:t>Платные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FontShop</a:t>
            </a:r>
            <a:r>
              <a:rPr lang="en-US" dirty="0" smtClean="0"/>
              <a:t> — http://fontshop.com/;</a:t>
            </a:r>
          </a:p>
          <a:p>
            <a:r>
              <a:rPr lang="en-US" dirty="0" smtClean="0"/>
              <a:t>❍  Monotype — http://fonts.com/;</a:t>
            </a:r>
          </a:p>
          <a:p>
            <a:r>
              <a:rPr lang="en-US" dirty="0" smtClean="0"/>
              <a:t>❍  Veer — http://veer.com/products/fonts/;</a:t>
            </a:r>
          </a:p>
          <a:p>
            <a:r>
              <a:rPr lang="en-US" dirty="0" smtClean="0"/>
              <a:t>❍  </a:t>
            </a:r>
            <a:r>
              <a:rPr lang="en-US" dirty="0" err="1" smtClean="0"/>
              <a:t>MyFonts</a:t>
            </a:r>
            <a:r>
              <a:rPr lang="en-US" dirty="0" smtClean="0"/>
              <a:t> — http://myfonts.com/;</a:t>
            </a:r>
          </a:p>
          <a:p>
            <a:r>
              <a:rPr lang="en-US" dirty="0" smtClean="0"/>
              <a:t>❍  Adobe Fonts — http://adobe.com/type/.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6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Использование специальных символов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46215"/>
            <a:ext cx="7591689" cy="25780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4029075"/>
            <a:ext cx="7591689" cy="270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Контент, нижний колонтитул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3886200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Если пользователь сразу не находит того, что он ищет, то в течение нескольких секунд он закроет окно и перейдет на другой сайт. Поэтому, необходимо располагать основной информационный блок в центре страницы.</a:t>
            </a:r>
          </a:p>
          <a:p>
            <a:endParaRPr lang="ru-RU" dirty="0"/>
          </a:p>
          <a:p>
            <a:r>
              <a:rPr lang="ru-RU" dirty="0" smtClean="0"/>
              <a:t>Нижний колонтитул – контакты, правовая информация, ссылки на разделы и т.д.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1667" t="10129" r="16528" b="1795"/>
          <a:stretch/>
        </p:blipFill>
        <p:spPr>
          <a:xfrm>
            <a:off x="5091263" y="1690688"/>
            <a:ext cx="6917132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Теория сеток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8069"/>
          </a:xfrm>
        </p:spPr>
        <p:txBody>
          <a:bodyPr/>
          <a:lstStyle/>
          <a:p>
            <a:r>
              <a:rPr lang="ru-RU" dirty="0" smtClean="0"/>
              <a:t>Концепция разделения элементов композиции восходит к математическим идеям Пифагора и его последователей, которые определяли числа через отношения.</a:t>
            </a:r>
          </a:p>
          <a:p>
            <a:endParaRPr lang="ru-RU" dirty="0"/>
          </a:p>
          <a:p>
            <a:r>
              <a:rPr lang="ru-RU" dirty="0" smtClean="0"/>
              <a:t>Например, золотое сечение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55" y="4650964"/>
            <a:ext cx="5374850" cy="17736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3050885"/>
            <a:ext cx="6038850" cy="362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1258</Words>
  <Application>Microsoft Office PowerPoint</Application>
  <PresentationFormat>Широкоэкранный</PresentationFormat>
  <Paragraphs>178</Paragraphs>
  <Slides>77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77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Wingdings</vt:lpstr>
      <vt:lpstr>Тема Office</vt:lpstr>
      <vt:lpstr>Уровень компоновки</vt:lpstr>
      <vt:lpstr>Компоновка</vt:lpstr>
      <vt:lpstr>Еще раз о структуре: контейнер</vt:lpstr>
      <vt:lpstr>Презентация PowerPoint</vt:lpstr>
      <vt:lpstr>Презентация PowerPoint</vt:lpstr>
      <vt:lpstr>Логотип</vt:lpstr>
      <vt:lpstr>Навигация</vt:lpstr>
      <vt:lpstr>Контент, нижний колонтитул</vt:lpstr>
      <vt:lpstr>Теория сеток</vt:lpstr>
      <vt:lpstr>Правило третей</vt:lpstr>
      <vt:lpstr>Правило третей</vt:lpstr>
      <vt:lpstr>Сетка «960»</vt:lpstr>
      <vt:lpstr>Презентация PowerPoint</vt:lpstr>
      <vt:lpstr>Презентация PowerPoint</vt:lpstr>
      <vt:lpstr>Симметрия</vt:lpstr>
      <vt:lpstr>Асимметрия</vt:lpstr>
      <vt:lpstr>Презентация PowerPoint</vt:lpstr>
      <vt:lpstr>Презентация PowerPoint</vt:lpstr>
      <vt:lpstr>Повторяемость</vt:lpstr>
      <vt:lpstr>Контраст</vt:lpstr>
      <vt:lpstr>Макеты: навигация слева</vt:lpstr>
      <vt:lpstr>Навигация в правом столбце</vt:lpstr>
      <vt:lpstr>Навигация в трех столбцах</vt:lpstr>
      <vt:lpstr>Полезные ссылки</vt:lpstr>
      <vt:lpstr>Журнальный стиль без навигации</vt:lpstr>
      <vt:lpstr>Минимализм</vt:lpstr>
      <vt:lpstr>Фиксированная ширина</vt:lpstr>
      <vt:lpstr>Адаптивные макеты</vt:lpstr>
      <vt:lpstr>Цвет</vt:lpstr>
      <vt:lpstr>Психология цвета</vt:lpstr>
      <vt:lpstr>Психология цвета</vt:lpstr>
      <vt:lpstr>Цветовая температура</vt:lpstr>
      <vt:lpstr>Презентация PowerPoint</vt:lpstr>
      <vt:lpstr>Хроматическое значение </vt:lpstr>
      <vt:lpstr>Насыщенность (интенсивность)</vt:lpstr>
      <vt:lpstr>Функция спектральной чувствительности глаза</vt:lpstr>
      <vt:lpstr>Система аддитивных цветов RGB</vt:lpstr>
      <vt:lpstr>Система субтрактивных цветов CMYK</vt:lpstr>
      <vt:lpstr>Цветовой круг</vt:lpstr>
      <vt:lpstr>Цветовые схемы</vt:lpstr>
      <vt:lpstr>Монохроматическая</vt:lpstr>
      <vt:lpstr>Презентация PowerPoint</vt:lpstr>
      <vt:lpstr>Аналоговая цветовая схема  (+смежные оттенки на цветовом круге)</vt:lpstr>
      <vt:lpstr>Презентация PowerPoint</vt:lpstr>
      <vt:lpstr>Система дополнительных цветов (расположены в противоположных секторах цветового круга)</vt:lpstr>
      <vt:lpstr>Презентация PowerPoint</vt:lpstr>
      <vt:lpstr>Презентация PowerPoint</vt:lpstr>
      <vt:lpstr>Триадные и тетрадические схемы</vt:lpstr>
      <vt:lpstr>Ресурсы для работы с цветом</vt:lpstr>
      <vt:lpstr>Типографика</vt:lpstr>
      <vt:lpstr>Типографика</vt:lpstr>
      <vt:lpstr>Анатомия литеры</vt:lpstr>
      <vt:lpstr>Начертания шрифта</vt:lpstr>
      <vt:lpstr>Шрифты</vt:lpstr>
      <vt:lpstr>Презентация PowerPoint</vt:lpstr>
      <vt:lpstr>Шрифты без засечек (sans serif)</vt:lpstr>
      <vt:lpstr>Презентация PowerPoint</vt:lpstr>
      <vt:lpstr>Рукописные шрифты (script)</vt:lpstr>
      <vt:lpstr>Рукописные шрифты</vt:lpstr>
      <vt:lpstr>Декоративные шрифты</vt:lpstr>
      <vt:lpstr>Декоративные шрифты</vt:lpstr>
      <vt:lpstr>Моноширинные шрифты</vt:lpstr>
      <vt:lpstr>«Безопасные шрифты»</vt:lpstr>
      <vt:lpstr>Кегль</vt:lpstr>
      <vt:lpstr>Кернинг и трекинг</vt:lpstr>
      <vt:lpstr>Отбивки, втяжки, красные строки и интерлиньяж</vt:lpstr>
      <vt:lpstr>Отступы</vt:lpstr>
      <vt:lpstr>Интерлиньяж</vt:lpstr>
      <vt:lpstr>Презентация PowerPoint</vt:lpstr>
      <vt:lpstr>Презентация PowerPoint</vt:lpstr>
      <vt:lpstr>Выравнивание текста</vt:lpstr>
      <vt:lpstr>Презентация PowerPoint</vt:lpstr>
      <vt:lpstr>Презентация PowerPoint</vt:lpstr>
      <vt:lpstr>Презентация PowerPoint</vt:lpstr>
      <vt:lpstr>Презентация PowerPoint</vt:lpstr>
      <vt:lpstr>Галереи шрифтов</vt:lpstr>
      <vt:lpstr>Использование специальных символов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d1m0n</dc:creator>
  <cp:lastModifiedBy>itgd</cp:lastModifiedBy>
  <cp:revision>46</cp:revision>
  <dcterms:created xsi:type="dcterms:W3CDTF">2022-11-30T15:50:58Z</dcterms:created>
  <dcterms:modified xsi:type="dcterms:W3CDTF">2024-11-27T06:36:46Z</dcterms:modified>
</cp:coreProperties>
</file>